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5" r:id="rId3"/>
    <p:sldId id="329" r:id="rId4"/>
    <p:sldId id="310" r:id="rId5"/>
    <p:sldId id="320" r:id="rId6"/>
    <p:sldId id="316" r:id="rId7"/>
    <p:sldId id="312" r:id="rId8"/>
    <p:sldId id="311" r:id="rId9"/>
    <p:sldId id="330" r:id="rId10"/>
    <p:sldId id="327" r:id="rId11"/>
    <p:sldId id="328" r:id="rId12"/>
    <p:sldId id="321" r:id="rId13"/>
    <p:sldId id="322" r:id="rId14"/>
    <p:sldId id="314" r:id="rId15"/>
    <p:sldId id="323" r:id="rId16"/>
    <p:sldId id="325" r:id="rId17"/>
    <p:sldId id="326" r:id="rId18"/>
    <p:sldId id="331" r:id="rId19"/>
    <p:sldId id="324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4629" autoAdjust="0"/>
  </p:normalViewPr>
  <p:slideViewPr>
    <p:cSldViewPr showGuides="1">
      <p:cViewPr varScale="1">
        <p:scale>
          <a:sx n="87" d="100"/>
          <a:sy n="87" d="100"/>
        </p:scale>
        <p:origin x="108" y="31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Step 1: Choose Appropriate Stats Categories 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Step 2: Enter Question &amp; Answer</a:t>
          </a: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Enter Question (Optional)</a:t>
          </a: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Step 3: Choose Correct Tag(s)</a:t>
          </a: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Choose appropriate Tag(s) from the list</a:t>
          </a: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Enter Answer (Optional)</a:t>
          </a:r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Create a new Tag if you couldn’t find from the list</a:t>
          </a:r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8910A708-972E-4957-8A7D-EEEC95D3A58F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Duration</a:t>
          </a:r>
        </a:p>
      </dgm:t>
    </dgm:pt>
    <dgm:pt modelId="{4F1F7A78-E9A1-4E32-8D9B-21696EC50F06}" type="parTrans" cxnId="{0DE7E260-1E79-4A33-BA5E-8F0B96BD3E41}">
      <dgm:prSet/>
      <dgm:spPr/>
      <dgm:t>
        <a:bodyPr/>
        <a:lstStyle/>
        <a:p>
          <a:endParaRPr lang="en-US"/>
        </a:p>
      </dgm:t>
    </dgm:pt>
    <dgm:pt modelId="{A988DD87-71C9-4FBE-B41E-7E666883971C}" type="sibTrans" cxnId="{0DE7E260-1E79-4A33-BA5E-8F0B96BD3E41}">
      <dgm:prSet/>
      <dgm:spPr/>
      <dgm:t>
        <a:bodyPr/>
        <a:lstStyle/>
        <a:p>
          <a:endParaRPr lang="en-US"/>
        </a:p>
      </dgm:t>
    </dgm:pt>
    <dgm:pt modelId="{62A26F1D-205E-48BE-ACCB-6104E5F7BE63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Question Type</a:t>
          </a:r>
        </a:p>
      </dgm:t>
    </dgm:pt>
    <dgm:pt modelId="{B968C5C1-9E45-4621-80DB-FC6208FBE0E0}" type="parTrans" cxnId="{6FED6091-076B-4200-A54C-AE8B026A56A5}">
      <dgm:prSet/>
      <dgm:spPr/>
      <dgm:t>
        <a:bodyPr/>
        <a:lstStyle/>
        <a:p>
          <a:endParaRPr lang="en-US"/>
        </a:p>
      </dgm:t>
    </dgm:pt>
    <dgm:pt modelId="{524A5801-B053-4D6F-874A-04D41DB2A11F}" type="sibTrans" cxnId="{6FED6091-076B-4200-A54C-AE8B026A56A5}">
      <dgm:prSet/>
      <dgm:spPr/>
      <dgm:t>
        <a:bodyPr/>
        <a:lstStyle/>
        <a:p>
          <a:endParaRPr lang="en-US"/>
        </a:p>
      </dgm:t>
    </dgm:pt>
    <dgm:pt modelId="{EECC4C30-D8BF-4F17-99F5-E3844DB5E77F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Asked By</a:t>
          </a:r>
        </a:p>
      </dgm:t>
    </dgm:pt>
    <dgm:pt modelId="{5CFFC3D5-2BC1-4909-A552-975B26534DD2}" type="parTrans" cxnId="{200C8D1C-F26A-44BD-AE2A-DEC33CC4D2EB}">
      <dgm:prSet/>
      <dgm:spPr/>
      <dgm:t>
        <a:bodyPr/>
        <a:lstStyle/>
        <a:p>
          <a:endParaRPr lang="en-US"/>
        </a:p>
      </dgm:t>
    </dgm:pt>
    <dgm:pt modelId="{93C3FFC5-8A97-47F6-BEE6-880810035495}" type="sibTrans" cxnId="{200C8D1C-F26A-44BD-AE2A-DEC33CC4D2EB}">
      <dgm:prSet/>
      <dgm:spPr/>
      <dgm:t>
        <a:bodyPr/>
        <a:lstStyle/>
        <a:p>
          <a:endParaRPr lang="en-US"/>
        </a:p>
      </dgm:t>
    </dgm:pt>
    <dgm:pt modelId="{9AB63403-33C4-48E5-AA52-6615FC1FE074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Format</a:t>
          </a:r>
        </a:p>
      </dgm:t>
    </dgm:pt>
    <dgm:pt modelId="{F5F25DCC-DDE8-442F-AEB1-0ECFF2C694A1}" type="parTrans" cxnId="{9895D13D-047D-476F-9575-436953118FF3}">
      <dgm:prSet/>
      <dgm:spPr/>
      <dgm:t>
        <a:bodyPr/>
        <a:lstStyle/>
        <a:p>
          <a:endParaRPr lang="en-US"/>
        </a:p>
      </dgm:t>
    </dgm:pt>
    <dgm:pt modelId="{16723164-15B6-48B7-AF3D-02DD57FD6F25}" type="sibTrans" cxnId="{9895D13D-047D-476F-9575-436953118FF3}">
      <dgm:prSet/>
      <dgm:spPr/>
      <dgm:t>
        <a:bodyPr/>
        <a:lstStyle/>
        <a:p>
          <a:endParaRPr lang="en-US"/>
        </a:p>
      </dgm:t>
    </dgm:pt>
    <dgm:pt modelId="{F1D6EBCC-F06D-4DB4-9951-E28133CD65F8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Location</a:t>
          </a:r>
        </a:p>
      </dgm:t>
    </dgm:pt>
    <dgm:pt modelId="{B32CA5FC-779D-4180-9A78-AB75CCF5AB42}" type="parTrans" cxnId="{6324063C-2E25-4423-8A4A-1CAD7CA6AC84}">
      <dgm:prSet/>
      <dgm:spPr/>
      <dgm:t>
        <a:bodyPr/>
        <a:lstStyle/>
        <a:p>
          <a:endParaRPr lang="en-US"/>
        </a:p>
      </dgm:t>
    </dgm:pt>
    <dgm:pt modelId="{4E54B8FD-F89F-4F77-B3F0-31613D8ED52E}" type="sibTrans" cxnId="{6324063C-2E25-4423-8A4A-1CAD7CA6AC84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 custLinFactNeighborX="7407" custLinFactNeighborY="-11883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 custLinFactNeighborX="8207" custLinFactNeighborY="11933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 custLinFactNeighborX="-3097" custLinFactNeighborY="126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95966F36-C836-4DE4-AB01-0EC223A61290}" type="presOf" srcId="{F1D6EBCC-F06D-4DB4-9951-E28133CD65F8}" destId="{BFE859F2-A9E8-4F95-9161-8EC68F2D30C4}" srcOrd="1" destOrd="4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B86FB024-BA03-4E73-8F31-33E7D972EA95}" type="presOf" srcId="{8910A708-972E-4957-8A7D-EEEC95D3A58F}" destId="{96015622-8A46-45CF-A72A-2856B699B374}" srcOrd="0" destOrd="0" presId="urn:microsoft.com/office/officeart/2005/8/layout/hProcess4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7D9607FB-FA3B-4309-A1CF-1686FF704ED9}" type="presOf" srcId="{9AB63403-33C4-48E5-AA52-6615FC1FE074}" destId="{BFE859F2-A9E8-4F95-9161-8EC68F2D30C4}" srcOrd="1" destOrd="3" presId="urn:microsoft.com/office/officeart/2005/8/layout/hProcess4"/>
    <dgm:cxn modelId="{4F7EF61C-8400-49C9-926E-CA46BCF406AE}" type="presOf" srcId="{F1D6EBCC-F06D-4DB4-9951-E28133CD65F8}" destId="{96015622-8A46-45CF-A72A-2856B699B374}" srcOrd="0" destOrd="4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1640EBF-C14A-4132-A848-77C3CC06A15D}" type="presOf" srcId="{EECC4C30-D8BF-4F17-99F5-E3844DB5E77F}" destId="{96015622-8A46-45CF-A72A-2856B699B374}" srcOrd="0" destOrd="2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200C8D1C-F26A-44BD-AE2A-DEC33CC4D2EB}" srcId="{FB986F71-3126-4196-BD30-74AEDC39A1CA}" destId="{EECC4C30-D8BF-4F17-99F5-E3844DB5E77F}" srcOrd="2" destOrd="0" parTransId="{5CFFC3D5-2BC1-4909-A552-975B26534DD2}" sibTransId="{93C3FFC5-8A97-47F6-BEE6-880810035495}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D7AC115-8C22-4821-9F74-E02CF9BB7D9F}" type="presOf" srcId="{EECC4C30-D8BF-4F17-99F5-E3844DB5E77F}" destId="{BFE859F2-A9E8-4F95-9161-8EC68F2D30C4}" srcOrd="1" destOrd="2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0DE7E260-1E79-4A33-BA5E-8F0B96BD3E41}" srcId="{FB986F71-3126-4196-BD30-74AEDC39A1CA}" destId="{8910A708-972E-4957-8A7D-EEEC95D3A58F}" srcOrd="0" destOrd="0" parTransId="{4F1F7A78-E9A1-4E32-8D9B-21696EC50F06}" sibTransId="{A988DD87-71C9-4FBE-B41E-7E666883971C}"/>
    <dgm:cxn modelId="{8593019D-C207-4E1B-B1C1-18E0CC95AA04}" type="presOf" srcId="{65B6D8B9-E558-4264-B37F-7B4B2A8896DF}" destId="{67FFE978-6FBE-4424-80BE-B9E4B4DD0695}" srcOrd="1" destOrd="1" presId="urn:microsoft.com/office/officeart/2005/8/layout/hProcess4"/>
    <dgm:cxn modelId="{F3D001C7-FD84-41F5-B497-6421DAD4965E}" type="presOf" srcId="{65B6D8B9-E558-4264-B37F-7B4B2A8896DF}" destId="{E83793B4-2C5C-4D90-82FA-E5EE4745664D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7DB59580-0657-40E8-A803-0F012BD9B0B2}" type="presOf" srcId="{9AB63403-33C4-48E5-AA52-6615FC1FE074}" destId="{96015622-8A46-45CF-A72A-2856B699B374}" srcOrd="0" destOrd="3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AE9A260B-D13A-475F-A24C-DF943BF7EBF4}" type="presOf" srcId="{8910A708-972E-4957-8A7D-EEEC95D3A58F}" destId="{BFE859F2-A9E8-4F95-9161-8EC68F2D30C4}" srcOrd="1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6324063C-2E25-4423-8A4A-1CAD7CA6AC84}" srcId="{FB986F71-3126-4196-BD30-74AEDC39A1CA}" destId="{F1D6EBCC-F06D-4DB4-9951-E28133CD65F8}" srcOrd="4" destOrd="0" parTransId="{B32CA5FC-779D-4180-9A78-AB75CCF5AB42}" sibTransId="{4E54B8FD-F89F-4F77-B3F0-31613D8ED52E}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6FED6091-076B-4200-A54C-AE8B026A56A5}" srcId="{FB986F71-3126-4196-BD30-74AEDC39A1CA}" destId="{62A26F1D-205E-48BE-ACCB-6104E5F7BE63}" srcOrd="1" destOrd="0" parTransId="{B968C5C1-9E45-4621-80DB-FC6208FBE0E0}" sibTransId="{524A5801-B053-4D6F-874A-04D41DB2A11F}"/>
    <dgm:cxn modelId="{A753AF44-D0B2-478C-AA30-950356BF40F1}" type="presOf" srcId="{62A26F1D-205E-48BE-ACCB-6104E5F7BE63}" destId="{BFE859F2-A9E8-4F95-9161-8EC68F2D30C4}" srcOrd="1" destOrd="1" presId="urn:microsoft.com/office/officeart/2005/8/layout/hProcess4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688F971F-F395-4B46-BF42-35A47C2A95B3}" type="presOf" srcId="{62A26F1D-205E-48BE-ACCB-6104E5F7BE63}" destId="{96015622-8A46-45CF-A72A-2856B699B374}" srcOrd="0" destOrd="1" presId="urn:microsoft.com/office/officeart/2005/8/layout/hProcess4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9895D13D-047D-476F-9575-436953118FF3}" srcId="{FB986F71-3126-4196-BD30-74AEDC39A1CA}" destId="{9AB63403-33C4-48E5-AA52-6615FC1FE074}" srcOrd="3" destOrd="0" parTransId="{F5F25DCC-DDE8-442F-AEB1-0ECFF2C694A1}" sibTransId="{16723164-15B6-48B7-AF3D-02DD57FD6F25}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4/6/2017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4/6/2017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5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1320-225F-408A-B01F-01E882CED778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D58A-6A85-4736-87DE-2AD51D633F16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0A4A-23DB-4D9F-BA34-3A3264B739C1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B91E-F2AF-4D42-8672-D5FE96A1EEF6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A4CC-7ABD-4A16-8A63-FFC234937B1A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CB7-F189-4EBF-BE98-42B19E6B691C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B2B8-D8D0-4D0C-BC86-74938CA91DFC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2C7E-D914-43BD-92F0-64427B008988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C2AC-B17D-403D-A106-9D4C3D827CFD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3CF8-73DD-4BEF-BA0B-A981734E00FB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F7AC-2CB3-4D4B-8BA5-C196BB4692DD}" type="datetime1">
              <a:rPr lang="en-US" smtClean="0"/>
              <a:pPr/>
              <a:t>4/6/2017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Velappan Velappan, ALA Annual Conference 2016, June 25, 2016, Orlando, FL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vvelappa@uncf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mlet.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charles-w-chesnutt-library.gimlet.us/users/log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9012" y="1447800"/>
            <a:ext cx="8305802" cy="3276600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Click It, No More Tick It: </a:t>
            </a:r>
            <a:r>
              <a:rPr lang="en-US" sz="6000" b="1" dirty="0"/>
              <a:t>Using “Gimlet” Desk Statistics to Improve Services at the Charles W. Chesnutt Library</a:t>
            </a:r>
            <a:r>
              <a:rPr lang="en-US" sz="5600" b="1" dirty="0"/>
              <a:t> </a:t>
            </a:r>
            <a:endParaRPr lang="en-US" sz="5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7924799" cy="144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Velappan velappan, M.S., M.L.I.S.,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Head of access services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Fayetteville state university</a:t>
            </a:r>
          </a:p>
          <a:p>
            <a:endParaRPr lang="it-IT" dirty="0"/>
          </a:p>
          <a:p>
            <a:pPr>
              <a:lnSpc>
                <a:spcPct val="12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North Carolina SerialS Conference 2017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March 31, 2017, Chapel Hill, NC</a:t>
            </a:r>
          </a:p>
        </p:txBody>
      </p:sp>
      <p:pic>
        <p:nvPicPr>
          <p:cNvPr id="5" name="Picture 4" descr="C:\Documents and Settings\vvelappa\My Documents\My Pictures\headerlogo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7" y="0"/>
            <a:ext cx="3214688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8305799" cy="762000"/>
          </a:xfrm>
        </p:spPr>
        <p:txBody>
          <a:bodyPr/>
          <a:lstStyle/>
          <a:p>
            <a:pPr algn="ctr"/>
            <a:r>
              <a:rPr lang="en-US" dirty="0"/>
              <a:t>Table Exported to CSV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2" y="1143000"/>
            <a:ext cx="10058400" cy="5105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 of Gimlet</a:t>
            </a:r>
            <a:r>
              <a:rPr lang="en-US" sz="1600" dirty="0">
                <a:cs typeface="Times New Roman" pitchFamily="18" charset="0"/>
              </a:rPr>
              <a:t/>
            </a:r>
            <a:br>
              <a:rPr lang="en-US" sz="1600" dirty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371600"/>
            <a:ext cx="8762999" cy="472440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Track Questions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defRPr/>
            </a:pPr>
            <a:r>
              <a:rPr lang="en-US" sz="5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Choose your category values - Customize your form to record what's 	important for  you.</a:t>
            </a:r>
          </a:p>
          <a:p>
            <a:pPr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	Record full-text of Q&amp;As - The full-text is stored for search and retrieval.</a:t>
            </a:r>
          </a:p>
          <a:p>
            <a:pPr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	Tag questions for quick answers - Tagging helps discover trends and 		patterns.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Search Answers</a:t>
            </a:r>
          </a:p>
          <a:p>
            <a:pPr>
              <a:defRPr/>
            </a:pPr>
            <a:r>
              <a:rPr lang="en-US" sz="5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Full-text search with relevancy - Their intuitive search helps discover 	answers fast.</a:t>
            </a:r>
          </a:p>
          <a:p>
            <a:pPr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	Find Q&amp;As by text or tags - Search the entire question and answer text.  	Filters to find tagged Q&amp;As.</a:t>
            </a:r>
          </a:p>
          <a:p>
            <a:pPr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	Starred Q&amp;As rise to the top - Starring helps you boost the best answers 	to the top of  your result list every time.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40473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52400"/>
            <a:ext cx="8915399" cy="685800"/>
          </a:xfrm>
        </p:spPr>
        <p:txBody>
          <a:bodyPr>
            <a:normAutofit/>
          </a:bodyPr>
          <a:lstStyle/>
          <a:p>
            <a:r>
              <a:rPr lang="en-US" dirty="0">
                <a:cs typeface="Times" pitchFamily="18" charset="0"/>
              </a:rPr>
              <a:t>Special Features of Gimlet 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838200"/>
            <a:ext cx="8686799" cy="57912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Build Reports</a:t>
            </a:r>
          </a:p>
          <a:p>
            <a:pPr>
              <a:defRPr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Charts and graphs - Watch trends and patterns for all your categories.</a:t>
            </a:r>
          </a:p>
          <a:p>
            <a:pPr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Dynamic table reports - Build a table of any two data points. Sort, 	highlight and filter the results.</a:t>
            </a:r>
          </a:p>
          <a:p>
            <a:pPr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Export data to spreadsheets - Tagging helps discover trends and  	patterns.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Tags</a:t>
            </a:r>
          </a:p>
          <a:p>
            <a:pPr lvl="1"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       Standardizing Your Tags - Social tagging does not work!</a:t>
            </a:r>
          </a:p>
          <a:p>
            <a:pPr lvl="1"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computer vs. Computers,  catalog vs. name of catalog,  bathroom vs. 	Restroom</a:t>
            </a:r>
          </a:p>
          <a:p>
            <a:pPr lvl="1"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Source-based approach better than strategy-based approach!</a:t>
            </a:r>
          </a:p>
          <a:p>
            <a:pPr lvl="1"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known item vs.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catalog_use_and_lookup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search_construction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vs. 	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database_help_and_use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600" dirty="0">
                <a:solidFill>
                  <a:schemeClr val="bg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New Report Option: Promoted Tags (September 2016)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Data Dump </a:t>
            </a:r>
          </a:p>
          <a:p>
            <a:pPr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In 32 months, created more than 100 Tags and answered 35,398 questions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Crunch all you want…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Excel: sort and filter by fixed fields and Employee’s Initials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8612" y="6734172"/>
            <a:ext cx="6324600" cy="123828"/>
          </a:xfrm>
        </p:spPr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34739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228600"/>
            <a:ext cx="7086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447800"/>
            <a:ext cx="8077199" cy="4572001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Too many hands in the pot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Accuracy and Time Management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Standardizing and  Consistency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Logging in and actually using the app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Training Tool (for new employees)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Reporting – a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8839199" cy="762000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447800"/>
            <a:ext cx="8839199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recording of circulation statistics allows for systematic monitoring of user questions and patterns.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assess and improve, you need data. Recording statistics electronically makes data analysis much easier, although it still takes work to get the data into shape.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Experimentation with analysis tools can lead to proactive, user-driven changes in services.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Improvements: Building a New FAQ Knowledge 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28963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8839199" cy="762000"/>
          </a:xfrm>
        </p:spPr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143000"/>
            <a:ext cx="9134391" cy="5181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analysis </a:t>
            </a:r>
          </a:p>
          <a:p>
            <a:pPr lvl="3"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Directional: led to signage improvements </a:t>
            </a:r>
          </a:p>
          <a:p>
            <a:pPr lvl="3"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Technology: Fixes, Training, State of Technology in the Library report for campus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with tool for analysis by using Excel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can’t escape subjectivity…but you can help to manage    	it.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Why? </a:t>
            </a:r>
          </a:p>
          <a:p>
            <a:pPr lvl="3"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better fulfill our mission </a:t>
            </a:r>
          </a:p>
          <a:p>
            <a:pPr lvl="3"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cost savings, better use of staff time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Next Up</a:t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Gimlet to improve staff and work-study students’ training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Additional Staff Training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Scale “Quick Guide”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questions to practice entering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Gimlet Quiz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Coding the data more effectively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codebook/SPSS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0338"/>
            <a:ext cx="9144001" cy="533400"/>
          </a:xfrm>
        </p:spPr>
        <p:txBody>
          <a:bodyPr>
            <a:normAutofit/>
          </a:bodyPr>
          <a:lstStyle/>
          <a:p>
            <a:r>
              <a:rPr lang="en-US" sz="2600" b="1" dirty="0"/>
              <a:t>Gimlet -  Improvements are coming in next few weeks!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25" y="693738"/>
            <a:ext cx="9134391" cy="5707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Improved Search -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Facets for limiting your results to particular category values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Full support for complex, nested Boolean queries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Improved phrase and proximity searching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Improved Reports –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downloadable charts and graphs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Compare data between date ranges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Facet or query directly within reports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Awesome Mobile Support –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Gimlet on any device, anywhere.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the power desktop Gimlet on your phone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Speech-to-text entry on mobile devices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Speed Entry -  </a:t>
            </a:r>
          </a:p>
          <a:p>
            <a:pPr>
              <a:lnSpc>
                <a:spcPts val="1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Choose a question type</a:t>
            </a:r>
          </a:p>
          <a:p>
            <a:pPr>
              <a:lnSpc>
                <a:spcPts val="1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Add tags (optional) &amp; Save!   </a:t>
            </a: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</a:p>
        </p:txBody>
      </p:sp>
      <p:sp>
        <p:nvSpPr>
          <p:cNvPr id="8" name="AutoShape 4" descr="🙂"/>
          <p:cNvSpPr>
            <a:spLocks noChangeAspect="1" noChangeArrowheads="1"/>
          </p:cNvSpPr>
          <p:nvPr/>
        </p:nvSpPr>
        <p:spPr bwMode="auto">
          <a:xfrm>
            <a:off x="790575" y="274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3681267"/>
            <a:ext cx="1314518" cy="1905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542545"/>
            <a:ext cx="3810868" cy="3315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1802422"/>
            <a:ext cx="3101138" cy="1697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50" y="618941"/>
            <a:ext cx="3348972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19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Contact: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Velappan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Velappan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M.S., M.L.I.S.,</a:t>
            </a:r>
          </a:p>
          <a:p>
            <a:pPr lv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Head of Access Services</a:t>
            </a:r>
          </a:p>
          <a:p>
            <a:pPr lv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Charles W. Chesnutt Library</a:t>
            </a:r>
          </a:p>
          <a:p>
            <a:pPr lv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Fayetteville State University</a:t>
            </a:r>
          </a:p>
          <a:p>
            <a:pPr lv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vvelappa@uncfsu.edu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Phone: 910-672-1236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4281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8610599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Introduction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90601"/>
            <a:ext cx="9143999" cy="5029200"/>
          </a:xfrm>
        </p:spPr>
        <p:txBody>
          <a:bodyPr>
            <a:normAutofit/>
          </a:bodyPr>
          <a:lstStyle/>
          <a:p>
            <a:pPr defTabSz="935038"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defTabSz="935038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Fayetteville State University is a constituent institution of the University of North Carolina and the second-oldest public institution of higher education in the state. </a:t>
            </a:r>
          </a:p>
          <a:p>
            <a:pPr defTabSz="935038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Founded in 1867 as the Howard School for the education of African-Americans.</a:t>
            </a:r>
          </a:p>
          <a:p>
            <a:pPr defTabSz="935038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Today FSU serves a growing student body of over 6,200 and ranks among the nation’s most diverse campus communities.</a:t>
            </a:r>
          </a:p>
          <a:p>
            <a:pPr defTabSz="935038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Charles W. Chesnutt Library’s Circulation &amp; Reference Desk is open for 97.5 hours, on a regular week.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Gimlet 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is Gimlet?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Gimlet is a product of Sidecar Publications, LLC, from Madison, Wisconsin. 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Gimlet is a very useful software to record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libraries’ desk statistics including questions and answers by creating new tags and put to their best use.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Website: 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3"/>
              </a:rPr>
              <a:t>http://gimlet.us/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URL for FSU Library: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https://charles-w-chesnutt-library.gimlet.us/users/login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COST: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$20.00 per month for the first library branch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  $10.00 per month for each additional branch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685800"/>
            <a:ext cx="2381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84573">
            <a:off x="-226386" y="1213037"/>
            <a:ext cx="9162768" cy="1383922"/>
          </a:xfrm>
        </p:spPr>
        <p:txBody>
          <a:bodyPr>
            <a:normAutofit/>
          </a:bodyPr>
          <a:lstStyle/>
          <a:p>
            <a:r>
              <a:rPr lang="en-US" dirty="0"/>
              <a:t>What did we use before Gimlet?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48239">
            <a:off x="1522413" y="1904999"/>
            <a:ext cx="9134391" cy="41148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Paper and Pencil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Excel Spreadsheets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612" y="258634"/>
            <a:ext cx="5354400" cy="63575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205" y="6439211"/>
            <a:ext cx="6553199" cy="276228"/>
          </a:xfrm>
        </p:spPr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15522">
            <a:off x="1554139" y="2973443"/>
            <a:ext cx="23622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8610599" cy="5334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Our Library’s “Gimlet” Homepage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860048" y="3711363"/>
            <a:ext cx="5943600" cy="349673"/>
          </a:xfrm>
        </p:spPr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9" y="828327"/>
            <a:ext cx="10927933" cy="56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8991599" cy="914400"/>
          </a:xfrm>
        </p:spPr>
        <p:txBody>
          <a:bodyPr/>
          <a:lstStyle/>
          <a:p>
            <a:pPr algn="ctr"/>
            <a:r>
              <a:rPr lang="en-US" dirty="0"/>
              <a:t>Simple Steps to follow when you use Gimlet</a:t>
            </a:r>
          </a:p>
        </p:txBody>
      </p:sp>
      <p:graphicFrame>
        <p:nvGraphicFramePr>
          <p:cNvPr id="3" name="Content Placeholder 2" descr="Alternating Flow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42794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76200"/>
            <a:ext cx="12188825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600" b="1" dirty="0"/>
              <a:t>Gimlet Reports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number of questions answered – 35,398 for 2 years &amp; 8 months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Aug. 6, 2014 - 1106 questions on average per month</a:t>
            </a:r>
            <a:r>
              <a:rPr lang="en-US" sz="2400" b="1" dirty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612" y="1066800"/>
            <a:ext cx="876838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Sample Questions &amp; Answers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213" y="1904999"/>
            <a:ext cx="7699928" cy="45328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Velappan Velappan, ALA Annual Conference 2016, June 25, 2016, Orlando, FL</a:t>
            </a:r>
          </a:p>
        </p:txBody>
      </p:sp>
    </p:spTree>
    <p:extLst>
      <p:ext uri="{BB962C8B-B14F-4D97-AF65-F5344CB8AC3E}">
        <p14:creationId xmlns:p14="http://schemas.microsoft.com/office/powerpoint/2010/main" val="1111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5" y="156072"/>
            <a:ext cx="9143999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Detailed Report with Location &amp; Question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Velappan </a:t>
            </a:r>
            <a:r>
              <a:rPr lang="en-US" dirty="0" err="1"/>
              <a:t>Velappan</a:t>
            </a:r>
            <a:r>
              <a:rPr lang="en-US" dirty="0"/>
              <a:t>, 26</a:t>
            </a:r>
            <a:r>
              <a:rPr lang="en-US" baseline="30000" dirty="0"/>
              <a:t>th</a:t>
            </a:r>
            <a:r>
              <a:rPr lang="en-US" dirty="0"/>
              <a:t> North Carolina Serials Conference 2017, March 31, 2017, Chapel Hill,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a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097460"/>
            <a:ext cx="10363200" cy="4944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889</Words>
  <Application>Microsoft Office PowerPoint</Application>
  <PresentationFormat>Custom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Corbel</vt:lpstr>
      <vt:lpstr>Latha</vt:lpstr>
      <vt:lpstr>Times</vt:lpstr>
      <vt:lpstr>Times New Roman</vt:lpstr>
      <vt:lpstr>Wingdings</vt:lpstr>
      <vt:lpstr>Digital Blue Tunnel 16x9</vt:lpstr>
      <vt:lpstr>Click It, No More Tick It: Using “Gimlet” Desk Statistics to Improve Services at the Charles W. Chesnutt Library </vt:lpstr>
      <vt:lpstr>  Introduction </vt:lpstr>
      <vt:lpstr>Gimlet  </vt:lpstr>
      <vt:lpstr>What did we use before Gimlet? </vt:lpstr>
      <vt:lpstr>Our Library’s “Gimlet” Homepage</vt:lpstr>
      <vt:lpstr>Simple Steps to follow when you use Gimlet</vt:lpstr>
      <vt:lpstr>    Gimlet Reports Total number of questions answered – 35,398 for 2 years &amp; 8 months  since Aug. 6, 2014 - 1106 questions on average per month </vt:lpstr>
      <vt:lpstr>Sample Questions &amp; Answers</vt:lpstr>
      <vt:lpstr>Detailed Report with Location &amp; Question Type</vt:lpstr>
      <vt:lpstr>Table Exported to CSV</vt:lpstr>
      <vt:lpstr>Special Features of Gimlet </vt:lpstr>
      <vt:lpstr>Special Features of Gimlet (cont’d) </vt:lpstr>
      <vt:lpstr>Best Practices</vt:lpstr>
      <vt:lpstr>Final Thoughts</vt:lpstr>
      <vt:lpstr>Final Thoughts…</vt:lpstr>
      <vt:lpstr>Next Up </vt:lpstr>
      <vt:lpstr>Gimlet -  Improvements are coming in next few weeks!</vt:lpstr>
      <vt:lpstr>Thank You For Your Time!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2016-06-21T19:20:08Z</dcterms:created>
  <dcterms:modified xsi:type="dcterms:W3CDTF">2017-04-06T15:22:26Z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